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2" r:id="rId14"/>
  </p:sldIdLst>
  <p:sldSz cx="12192000" cy="6858000"/>
  <p:notesSz cx="9926638" cy="6797675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2674EC6-8719-49EA-BBFE-F6DAE6C7F7CF}" v="2203" dt="2021-03-24T17:45:58.6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4D0BA7-5CE8-48BF-8EB3-65E9F29BA9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0B1274F7-5711-4C8B-9C74-6F075960DD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49773A1-95C7-491A-B285-A690B4706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B8840-C93D-497C-9B79-83241645CF8C}" type="datetimeFigureOut">
              <a:rPr lang="nl-NL" smtClean="0"/>
              <a:t>24-3-2021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ACD9B2E-B02E-4EFB-955E-F12DABFC0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6C2778C-3F90-49B3-BDAA-CDF5366CB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174B0-FDE9-4F74-8988-78934F727B2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56634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50375E-3DC4-4C0B-B088-A4C8E0484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FBB17DB-B4F3-448E-8EAF-1279E24AC4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CED1777-3587-4BE6-9B0E-15C47B83F5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B8840-C93D-497C-9B79-83241645CF8C}" type="datetimeFigureOut">
              <a:rPr lang="nl-NL" smtClean="0"/>
              <a:t>24-3-2021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86A844D-D735-4BCC-96FF-72A06CC44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8576205-E029-4693-85FF-E34C7FCB9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174B0-FDE9-4F74-8988-78934F727B2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304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DEB3E0-0F19-4421-AFB3-807B88ACF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5895BB4-406E-4BE3-AD2C-C0A61841AC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1326050-72C5-4E54-AF55-B0160DD3A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B8840-C93D-497C-9B79-83241645CF8C}" type="datetimeFigureOut">
              <a:rPr lang="nl-NL" smtClean="0"/>
              <a:t>24-3-2021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39BE54C-ECF9-42CA-BB69-1268CA00A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3E37C22-E756-42FD-9AC9-FCEB5A0DA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174B0-FDE9-4F74-8988-78934F727B2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90040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DD020C-B9C3-4469-A1C5-E9C0A4FD3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261FA37-C2AB-4972-81BC-33C83ED7B7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1D9EFFC8-8350-4435-BC97-CCAECE2715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4866F165-D092-484D-8725-BFB2CD33A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B8840-C93D-497C-9B79-83241645CF8C}" type="datetimeFigureOut">
              <a:rPr lang="nl-NL" smtClean="0"/>
              <a:t>24-3-2021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409E0EB4-5F99-44E0-99E5-2659324A1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63AFE935-D8FD-4514-A13C-3AD58F0E2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174B0-FDE9-4F74-8988-78934F727B2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0027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C421F6-CA6C-4535-873E-C495DB8E3F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B1B0925-ECE3-4F07-BA29-98799DA8AA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EE325603-AC73-43ED-B601-8A4CEC9EC7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15BB4E7A-FE18-44BF-BB38-D430E7C923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8B0BB49F-DF23-4939-8C1B-5CF7FC306F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FF394101-D803-4C74-B9FF-03DC0906C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B8840-C93D-497C-9B79-83241645CF8C}" type="datetimeFigureOut">
              <a:rPr lang="nl-NL" smtClean="0"/>
              <a:t>24-3-2021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D49DE2F9-1AAD-4048-A23A-4E4341660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5054A3E6-9AC4-4BC7-B8D8-76A616C21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174B0-FDE9-4F74-8988-78934F727B2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74171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9B54B2-5DDA-4B71-9DDA-9437B78E1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EE6CC0E1-FB3A-402D-8618-213376CE9A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B8840-C93D-497C-9B79-83241645CF8C}" type="datetimeFigureOut">
              <a:rPr lang="nl-NL" smtClean="0"/>
              <a:t>24-3-2021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C71B7942-4740-4AF3-8142-3390CEFC3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CD18E062-9AA9-4CC8-BE98-ABE533E2E5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174B0-FDE9-4F74-8988-78934F727B2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44521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DCD08CF9-9891-4882-9DF5-8D53732F5C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B8840-C93D-497C-9B79-83241645CF8C}" type="datetimeFigureOut">
              <a:rPr lang="nl-NL" smtClean="0"/>
              <a:t>24-3-2021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CC729C76-28C2-4AFB-A465-3F2D10870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6AEC637-917F-43DC-9B53-5FD233B91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174B0-FDE9-4F74-8988-78934F727B2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67846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78D96D-BFE3-4678-A4EF-FE534CC8B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E2F4C0D-2ED2-4824-9796-C31664B35D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243DA91-31AF-4CE5-ADBC-58136917B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9A8D3786-F1B6-4290-9C8E-9AEB3B696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B8840-C93D-497C-9B79-83241645CF8C}" type="datetimeFigureOut">
              <a:rPr lang="nl-NL" smtClean="0"/>
              <a:t>24-3-2021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0B474B33-8700-426A-81F8-94159FD36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9CFDF58F-89C3-4E80-ACE8-3D2CF660E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174B0-FDE9-4F74-8988-78934F727B2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78142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115B8D-EB65-45AD-B486-A06A4D100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28320F66-DE4C-41C9-B91C-AB53271616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D4C5735E-2DFB-4CA8-98CF-B31A803C56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55CCEF4A-4BD1-4C43-BB19-6DC277EBA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B8840-C93D-497C-9B79-83241645CF8C}" type="datetimeFigureOut">
              <a:rPr lang="nl-NL" smtClean="0"/>
              <a:t>24-3-2021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0B64B1F5-084C-414A-94D9-56AF20535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4F4E5BD8-84F7-47A0-BD3D-A57D7315D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174B0-FDE9-4F74-8988-78934F727B2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76720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01D92B-CDD6-4EBF-99F6-04B4D7761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724C7A2F-770E-4A38-9394-9DC3595B19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1639E3F-420E-4161-8643-FEC6AC7BDD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B8840-C93D-497C-9B79-83241645CF8C}" type="datetimeFigureOut">
              <a:rPr lang="nl-NL" smtClean="0"/>
              <a:t>24-3-2021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8C32136-A3EA-4CAF-A7A4-86AB1635EB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7F8976C-829E-4259-96CE-5CBF577DD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174B0-FDE9-4F74-8988-78934F727B2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61207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EEAD4242-FFD2-463C-A097-C28A28A775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5E6539DE-99CF-412D-A588-080BE19C06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EDDAE80-A906-4A81-94EC-E8EBE0405F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B8840-C93D-497C-9B79-83241645CF8C}" type="datetimeFigureOut">
              <a:rPr lang="nl-NL" smtClean="0"/>
              <a:t>24-3-2021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0EBAC73-1502-4370-AB56-F4D87C297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8F918E5-BFFA-4B1B-8937-6FD6DAE6E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174B0-FDE9-4F74-8988-78934F727B2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725413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7E218737-FFCC-4B48-991B-B2832C4453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CBE2BAE-494A-4219-A092-FF5A72E1B6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6233094-B472-4D35-93F3-76AAAE1B8B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1B8840-C93D-497C-9B79-83241645CF8C}" type="datetimeFigureOut">
              <a:rPr lang="nl-NL" smtClean="0"/>
              <a:t>24-3-2021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FE3C926-F556-4E79-9CA2-9FBECD4099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2A5FB20-1523-438B-8724-9788BD95A4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174B0-FDE9-4F74-8988-78934F727B2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27719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0F109C-6EBF-4ECD-B122-6239FF8694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65825"/>
            <a:ext cx="9144000" cy="2590137"/>
          </a:xfrm>
        </p:spPr>
        <p:txBody>
          <a:bodyPr>
            <a:noAutofit/>
          </a:bodyPr>
          <a:lstStyle/>
          <a:p>
            <a:r>
              <a:rPr lang="nl-NL" sz="9600" b="1" dirty="0"/>
              <a:t>Over Jezus die ‘voor ons stierf’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A20480AF-946A-4055-B750-0497CF8519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434778"/>
          </a:xfrm>
        </p:spPr>
        <p:txBody>
          <a:bodyPr>
            <a:normAutofit/>
          </a:bodyPr>
          <a:lstStyle/>
          <a:p>
            <a:r>
              <a:rPr lang="nl-NL" sz="4000" dirty="0"/>
              <a:t>Vijfde verwonderlezing</a:t>
            </a:r>
            <a:br>
              <a:rPr lang="nl-NL" sz="4000" dirty="0"/>
            </a:br>
            <a:r>
              <a:rPr lang="nl-NL" sz="4000" dirty="0"/>
              <a:t>in De Ark</a:t>
            </a:r>
            <a:br>
              <a:rPr lang="nl-NL" sz="4000" dirty="0"/>
            </a:br>
            <a:r>
              <a:rPr lang="nl-NL" sz="4000" dirty="0"/>
              <a:t>op 23 maart 2021</a:t>
            </a:r>
          </a:p>
          <a:p>
            <a:r>
              <a:rPr lang="nl-NL" sz="4000" dirty="0"/>
              <a:t>Ds. Piet van Veldhuizen</a:t>
            </a:r>
          </a:p>
        </p:txBody>
      </p:sp>
    </p:spTree>
    <p:extLst>
      <p:ext uri="{BB962C8B-B14F-4D97-AF65-F5344CB8AC3E}">
        <p14:creationId xmlns:p14="http://schemas.microsoft.com/office/powerpoint/2010/main" val="11894915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AC0AF0C6-0240-48CA-9F18-6655DEE813AE}"/>
              </a:ext>
            </a:extLst>
          </p:cNvPr>
          <p:cNvSpPr txBox="1"/>
          <p:nvPr/>
        </p:nvSpPr>
        <p:spPr>
          <a:xfrm>
            <a:off x="596284" y="438686"/>
            <a:ext cx="1099943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b="1" dirty="0">
                <a:solidFill>
                  <a:srgbClr val="000000"/>
                </a:solidFill>
                <a:effectLst/>
                <a:latin typeface="Brioni"/>
              </a:rPr>
              <a:t>Vragen</a:t>
            </a:r>
          </a:p>
          <a:p>
            <a:endParaRPr lang="nl-NL" sz="4000" b="1" dirty="0">
              <a:solidFill>
                <a:srgbClr val="000000"/>
              </a:solidFill>
              <a:effectLst/>
              <a:latin typeface="Brioni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b="1" dirty="0">
                <a:solidFill>
                  <a:srgbClr val="000000"/>
                </a:solidFill>
                <a:effectLst/>
                <a:latin typeface="Brioni"/>
              </a:rPr>
              <a:t>Hoe kan iemand zijn leven voor je geven?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b="1" dirty="0">
                <a:solidFill>
                  <a:srgbClr val="000000"/>
                </a:solidFill>
                <a:latin typeface="Brioni"/>
              </a:rPr>
              <a:t>Gáf Jezus zijn leven of werd hij gedood?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b="1" dirty="0">
                <a:latin typeface="Brioni"/>
              </a:rPr>
              <a:t>Was het Gods plan of overkwam het hem?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b="1" dirty="0">
                <a:latin typeface="Brioni"/>
              </a:rPr>
              <a:t>Was het nodig dat Jezus zo leed en stierf?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b="1" dirty="0">
                <a:solidFill>
                  <a:srgbClr val="000000"/>
                </a:solidFill>
                <a:effectLst/>
                <a:latin typeface="Brioni"/>
              </a:rPr>
              <a:t>Wat heeft het per saldo opgeleverd?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b="1" dirty="0">
                <a:solidFill>
                  <a:srgbClr val="000000"/>
                </a:solidFill>
                <a:latin typeface="Brioni"/>
              </a:rPr>
              <a:t>Had het echt niet anders gekund?</a:t>
            </a:r>
            <a:endParaRPr lang="nl-NL" sz="4000" b="1" dirty="0">
              <a:solidFill>
                <a:srgbClr val="000000"/>
              </a:solidFill>
              <a:effectLst/>
              <a:latin typeface="Brioni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b="1" dirty="0">
                <a:solidFill>
                  <a:srgbClr val="000000"/>
                </a:solidFill>
                <a:latin typeface="Brioni"/>
              </a:rPr>
              <a:t>Hoe zit het dan eigenlijk precies?</a:t>
            </a:r>
            <a:endParaRPr lang="nl-NL" sz="4000" b="1" dirty="0">
              <a:solidFill>
                <a:srgbClr val="000000"/>
              </a:solidFill>
              <a:effectLst/>
              <a:latin typeface="Brioni"/>
            </a:endParaRPr>
          </a:p>
        </p:txBody>
      </p:sp>
    </p:spTree>
    <p:extLst>
      <p:ext uri="{BB962C8B-B14F-4D97-AF65-F5344CB8AC3E}">
        <p14:creationId xmlns:p14="http://schemas.microsoft.com/office/powerpoint/2010/main" val="1228667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AC0AF0C6-0240-48CA-9F18-6655DEE813AE}"/>
              </a:ext>
            </a:extLst>
          </p:cNvPr>
          <p:cNvSpPr txBox="1"/>
          <p:nvPr/>
        </p:nvSpPr>
        <p:spPr>
          <a:xfrm>
            <a:off x="596284" y="438686"/>
            <a:ext cx="10999432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b="1" dirty="0">
                <a:solidFill>
                  <a:srgbClr val="000000"/>
                </a:solidFill>
                <a:latin typeface="Brioni"/>
              </a:rPr>
              <a:t>Je leven voor iemand geven, vier manieren waarop het voorkomt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effectLst/>
                <a:latin typeface="Brioni"/>
              </a:rPr>
              <a:t>Iemand trouw blijven tot het je dood wordt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latin typeface="Brioni"/>
              </a:rPr>
              <a:t>Omkomen terwijl je meewerkt aan iemands redding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effectLst/>
                <a:latin typeface="Brioni"/>
              </a:rPr>
              <a:t>De plek innemen van iemand die ten dode opgeschreven is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latin typeface="Brioni"/>
              </a:rPr>
              <a:t>Iets laten zien, ‘bewijzen’, </a:t>
            </a:r>
            <a:r>
              <a:rPr lang="nl-NL" sz="4000">
                <a:solidFill>
                  <a:srgbClr val="000000"/>
                </a:solidFill>
                <a:latin typeface="Brioni"/>
              </a:rPr>
              <a:t>een statement maken</a:t>
            </a:r>
            <a:endParaRPr lang="nl-NL" sz="4000" dirty="0">
              <a:solidFill>
                <a:srgbClr val="000000"/>
              </a:solidFill>
              <a:effectLst/>
              <a:latin typeface="Brioni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NL" sz="3200" dirty="0"/>
          </a:p>
          <a:p>
            <a:r>
              <a:rPr lang="nl-NL" sz="4000" i="1" dirty="0">
                <a:latin typeface="Brioni"/>
              </a:rPr>
              <a:t>Wat gaat op voor Jezus?</a:t>
            </a:r>
          </a:p>
        </p:txBody>
      </p:sp>
    </p:spTree>
    <p:extLst>
      <p:ext uri="{BB962C8B-B14F-4D97-AF65-F5344CB8AC3E}">
        <p14:creationId xmlns:p14="http://schemas.microsoft.com/office/powerpoint/2010/main" val="2362262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AC0AF0C6-0240-48CA-9F18-6655DEE813AE}"/>
              </a:ext>
            </a:extLst>
          </p:cNvPr>
          <p:cNvSpPr txBox="1"/>
          <p:nvPr/>
        </p:nvSpPr>
        <p:spPr>
          <a:xfrm>
            <a:off x="596284" y="438686"/>
            <a:ext cx="1099943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b="1" dirty="0">
                <a:solidFill>
                  <a:srgbClr val="000000"/>
                </a:solidFill>
                <a:latin typeface="Brioni"/>
              </a:rPr>
              <a:t>Hoe het volgens mij </a:t>
            </a:r>
            <a:r>
              <a:rPr lang="nl-NL" sz="4000" b="1" i="1" dirty="0">
                <a:solidFill>
                  <a:srgbClr val="000000"/>
                </a:solidFill>
                <a:latin typeface="Brioni"/>
              </a:rPr>
              <a:t>niet</a:t>
            </a:r>
            <a:r>
              <a:rPr lang="nl-NL" sz="4000" b="1" dirty="0">
                <a:solidFill>
                  <a:srgbClr val="000000"/>
                </a:solidFill>
                <a:latin typeface="Brioni"/>
              </a:rPr>
              <a:t> kan zijn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nl-NL" sz="4000" dirty="0">
              <a:solidFill>
                <a:srgbClr val="000000"/>
              </a:solidFill>
              <a:effectLst/>
              <a:latin typeface="Brioni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i="1" dirty="0">
                <a:latin typeface="Brioni"/>
              </a:rPr>
              <a:t>“..dat de toorn van God tegen de zonde zo groot is dat Hij – eerder dan dat Hij die ongestraft kon laten – de straf ervoor door de bittere en smadelijke kruisdood aan Zijn geliefde Zoon Jezus Christus heeft voltrokken.” </a:t>
            </a:r>
          </a:p>
          <a:p>
            <a:br>
              <a:rPr lang="nl-NL" sz="4000" i="1" dirty="0">
                <a:latin typeface="Brioni"/>
              </a:rPr>
            </a:br>
            <a:r>
              <a:rPr lang="nl-NL" sz="4000" dirty="0">
                <a:latin typeface="Brioni"/>
              </a:rPr>
              <a:t>(Avondmaalsonderwijzing uit 1573)</a:t>
            </a:r>
          </a:p>
        </p:txBody>
      </p:sp>
    </p:spTree>
    <p:extLst>
      <p:ext uri="{BB962C8B-B14F-4D97-AF65-F5344CB8AC3E}">
        <p14:creationId xmlns:p14="http://schemas.microsoft.com/office/powerpoint/2010/main" val="3507762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AC0AF0C6-0240-48CA-9F18-6655DEE813AE}"/>
              </a:ext>
            </a:extLst>
          </p:cNvPr>
          <p:cNvSpPr txBox="1"/>
          <p:nvPr/>
        </p:nvSpPr>
        <p:spPr>
          <a:xfrm>
            <a:off x="596284" y="438686"/>
            <a:ext cx="10999432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b="1" dirty="0">
                <a:solidFill>
                  <a:srgbClr val="000000"/>
                </a:solidFill>
                <a:latin typeface="Brioni"/>
              </a:rPr>
              <a:t>Hoe het volgens mij </a:t>
            </a:r>
            <a:r>
              <a:rPr lang="nl-NL" sz="4000" b="1" i="1" dirty="0">
                <a:solidFill>
                  <a:srgbClr val="000000"/>
                </a:solidFill>
                <a:latin typeface="Brioni"/>
              </a:rPr>
              <a:t>niet</a:t>
            </a:r>
            <a:r>
              <a:rPr lang="nl-NL" sz="4000" b="1" dirty="0">
                <a:solidFill>
                  <a:srgbClr val="000000"/>
                </a:solidFill>
                <a:latin typeface="Brioni"/>
              </a:rPr>
              <a:t> kan zijn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nl-NL" sz="4000" dirty="0">
              <a:solidFill>
                <a:srgbClr val="000000"/>
              </a:solidFill>
              <a:effectLst/>
              <a:latin typeface="Brioni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i="1" dirty="0">
                <a:latin typeface="Brioni"/>
              </a:rPr>
              <a:t>“</a:t>
            </a:r>
            <a:r>
              <a:rPr lang="nl-NL" sz="4000" i="1" dirty="0"/>
              <a:t>Zijn gerechtigheid eist dat de zonde die tegen Gods allerhoogste majesteit begaan is, ook met de hoogste, dat is met de eeuwige straf aan lichaam en ziel gestraft wordt.”</a:t>
            </a:r>
            <a:endParaRPr lang="nl-NL" sz="4000" i="1" dirty="0">
              <a:latin typeface="Brioni"/>
            </a:endParaRPr>
          </a:p>
          <a:p>
            <a:r>
              <a:rPr lang="nl-NL" sz="4000" dirty="0">
                <a:latin typeface="Brioni"/>
              </a:rPr>
              <a:t>(Heidelbergse Catechismus uit 1573)</a:t>
            </a:r>
          </a:p>
          <a:p>
            <a:endParaRPr lang="nl-NL" sz="4000" i="1" dirty="0">
              <a:latin typeface="Brioni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latin typeface="Brioni"/>
              </a:rPr>
              <a:t>Heren-eer, vergelding, duels – het Godsbeeld van toen. Koningstrots die groter is dan vaderliefde.</a:t>
            </a:r>
          </a:p>
        </p:txBody>
      </p:sp>
    </p:spTree>
    <p:extLst>
      <p:ext uri="{BB962C8B-B14F-4D97-AF65-F5344CB8AC3E}">
        <p14:creationId xmlns:p14="http://schemas.microsoft.com/office/powerpoint/2010/main" val="1456787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AC0AF0C6-0240-48CA-9F18-6655DEE813AE}"/>
              </a:ext>
            </a:extLst>
          </p:cNvPr>
          <p:cNvSpPr txBox="1"/>
          <p:nvPr/>
        </p:nvSpPr>
        <p:spPr>
          <a:xfrm>
            <a:off x="596284" y="438686"/>
            <a:ext cx="1099943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b="1" dirty="0">
                <a:solidFill>
                  <a:srgbClr val="000000"/>
                </a:solidFill>
                <a:latin typeface="Brioni"/>
              </a:rPr>
              <a:t>Wat zegt de Bijbel over de kruisdood van Jezus?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nl-NL" sz="4000" dirty="0">
              <a:solidFill>
                <a:srgbClr val="000000"/>
              </a:solidFill>
              <a:effectLst/>
              <a:latin typeface="Brioni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latin typeface="Brioni"/>
              </a:rPr>
              <a:t>Veel, met een veelheid van beelden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latin typeface="Brioni"/>
              </a:rPr>
              <a:t>Elk beeld is een invalshoek, een benadering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latin typeface="Brioni"/>
              </a:rPr>
              <a:t>Je kunt ze niet stapelen of mixen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latin typeface="Brioni"/>
              </a:rPr>
              <a:t>Je kunt ook niet één beeld tot de enige waarheid verklaren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latin typeface="Brioni"/>
              </a:rPr>
              <a:t>Die veelheid noopt tot bescheidenheid in de leer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nl-NL" sz="4000" dirty="0">
              <a:solidFill>
                <a:srgbClr val="000000"/>
              </a:solidFill>
              <a:effectLst/>
              <a:latin typeface="Brioni"/>
            </a:endParaRPr>
          </a:p>
        </p:txBody>
      </p:sp>
    </p:spTree>
    <p:extLst>
      <p:ext uri="{BB962C8B-B14F-4D97-AF65-F5344CB8AC3E}">
        <p14:creationId xmlns:p14="http://schemas.microsoft.com/office/powerpoint/2010/main" val="1463722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AC0AF0C6-0240-48CA-9F18-6655DEE813AE}"/>
              </a:ext>
            </a:extLst>
          </p:cNvPr>
          <p:cNvSpPr txBox="1"/>
          <p:nvPr/>
        </p:nvSpPr>
        <p:spPr>
          <a:xfrm>
            <a:off x="596284" y="438686"/>
            <a:ext cx="10999432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b="1" dirty="0">
                <a:solidFill>
                  <a:srgbClr val="000000"/>
                </a:solidFill>
                <a:latin typeface="Brioni"/>
              </a:rPr>
              <a:t>Bijbelse beelden bij de kruisdood van Jezus?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nl-NL" sz="4000" dirty="0">
              <a:solidFill>
                <a:srgbClr val="000000"/>
              </a:solidFill>
              <a:effectLst/>
              <a:latin typeface="Brioni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effectLst/>
                <a:latin typeface="Brioni"/>
              </a:rPr>
              <a:t>Zaad dat uiteen moet vallen om te kiemen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latin typeface="Brioni"/>
              </a:rPr>
              <a:t>Offerlam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effectLst/>
                <a:latin typeface="Brioni"/>
              </a:rPr>
              <a:t>Zondebok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latin typeface="Brioni"/>
              </a:rPr>
              <a:t>Hogepriester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effectLst/>
                <a:latin typeface="Brioni"/>
              </a:rPr>
              <a:t>Nieuwe Adam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effectLst/>
                <a:latin typeface="Brioni"/>
              </a:rPr>
              <a:t>Herder die voor zijn schapen door het vuur gaat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latin typeface="Brioni"/>
              </a:rPr>
              <a:t>Koning die krijgsgevangenen loskoopt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latin typeface="Brioni"/>
              </a:rPr>
              <a:t>Martelaar voor de Waarheid/de Liefde</a:t>
            </a:r>
          </a:p>
        </p:txBody>
      </p:sp>
    </p:spTree>
    <p:extLst>
      <p:ext uri="{BB962C8B-B14F-4D97-AF65-F5344CB8AC3E}">
        <p14:creationId xmlns:p14="http://schemas.microsoft.com/office/powerpoint/2010/main" val="1767391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AC0AF0C6-0240-48CA-9F18-6655DEE813AE}"/>
              </a:ext>
            </a:extLst>
          </p:cNvPr>
          <p:cNvSpPr txBox="1"/>
          <p:nvPr/>
        </p:nvSpPr>
        <p:spPr>
          <a:xfrm>
            <a:off x="596284" y="438686"/>
            <a:ext cx="1099943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b="1" dirty="0">
                <a:solidFill>
                  <a:srgbClr val="000000"/>
                </a:solidFill>
                <a:latin typeface="Brioni"/>
              </a:rPr>
              <a:t>Bijbelse visies op de status van Jezus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nl-NL" sz="4000" dirty="0">
              <a:solidFill>
                <a:srgbClr val="000000"/>
              </a:solidFill>
              <a:effectLst/>
              <a:latin typeface="Brioni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effectLst/>
                <a:latin typeface="Brioni"/>
              </a:rPr>
              <a:t>Mens door wie God spreekt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latin typeface="Brioni"/>
              </a:rPr>
              <a:t>God in mensengedaante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effectLst/>
                <a:latin typeface="Brioni"/>
              </a:rPr>
              <a:t>Belichaming van Gods eeuwige Wijsheid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latin typeface="Brioni"/>
              </a:rPr>
              <a:t>Gods Christus (Gezalfde)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effectLst/>
                <a:latin typeface="Brioni"/>
              </a:rPr>
              <a:t>Messias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latin typeface="Brioni"/>
              </a:rPr>
              <a:t>Nieuwe Mozes, David, Elisa, Jozua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effectLst/>
                <a:latin typeface="Brioni"/>
              </a:rPr>
              <a:t>Zoon van God – </a:t>
            </a:r>
            <a:r>
              <a:rPr lang="nl-NL" sz="4000" i="1" dirty="0">
                <a:solidFill>
                  <a:srgbClr val="000000"/>
                </a:solidFill>
                <a:effectLst/>
                <a:latin typeface="Brioni"/>
              </a:rPr>
              <a:t>maar wat bedoel je daarmee?</a:t>
            </a:r>
          </a:p>
        </p:txBody>
      </p:sp>
    </p:spTree>
    <p:extLst>
      <p:ext uri="{BB962C8B-B14F-4D97-AF65-F5344CB8AC3E}">
        <p14:creationId xmlns:p14="http://schemas.microsoft.com/office/powerpoint/2010/main" val="1320910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AC0AF0C6-0240-48CA-9F18-6655DEE813AE}"/>
              </a:ext>
            </a:extLst>
          </p:cNvPr>
          <p:cNvSpPr txBox="1"/>
          <p:nvPr/>
        </p:nvSpPr>
        <p:spPr>
          <a:xfrm>
            <a:off x="596284" y="438686"/>
            <a:ext cx="1099943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b="1" dirty="0">
                <a:solidFill>
                  <a:srgbClr val="000000"/>
                </a:solidFill>
                <a:latin typeface="Brioni"/>
              </a:rPr>
              <a:t>Het kruis en het lijden van Jezus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nl-NL" sz="4000" dirty="0">
              <a:solidFill>
                <a:srgbClr val="000000"/>
              </a:solidFill>
              <a:effectLst/>
              <a:latin typeface="Brioni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effectLst/>
                <a:latin typeface="Brioni"/>
              </a:rPr>
              <a:t>Belichaming van God die liefheeft en lijdt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effectLst/>
                <a:latin typeface="Brioni"/>
              </a:rPr>
              <a:t>Die niet eroverheen gaat maar eronderdoor gaat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nl-NL" sz="4000" dirty="0">
              <a:solidFill>
                <a:srgbClr val="000000"/>
              </a:solidFill>
              <a:latin typeface="Brioni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effectLst/>
                <a:latin typeface="Brioni"/>
              </a:rPr>
              <a:t>De kruishouding en het kruisbeeld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latin typeface="Brioni"/>
              </a:rPr>
              <a:t>Zich openen, welkom heten, zegenen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i="1" dirty="0">
                <a:solidFill>
                  <a:srgbClr val="000000"/>
                </a:solidFill>
                <a:latin typeface="Brioni"/>
              </a:rPr>
              <a:t>Zie de oudste verbeeldingen van de Gekruisigde </a:t>
            </a:r>
            <a:endParaRPr lang="nl-NL" sz="4000" i="1" dirty="0">
              <a:solidFill>
                <a:srgbClr val="000000"/>
              </a:solidFill>
              <a:effectLst/>
              <a:latin typeface="Brioni"/>
            </a:endParaRPr>
          </a:p>
        </p:txBody>
      </p:sp>
    </p:spTree>
    <p:extLst>
      <p:ext uri="{BB962C8B-B14F-4D97-AF65-F5344CB8AC3E}">
        <p14:creationId xmlns:p14="http://schemas.microsoft.com/office/powerpoint/2010/main" val="2840804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arved Doors of Santa Sabina, Rome | Kunst, Christelijk">
            <a:extLst>
              <a:ext uri="{FF2B5EF4-FFF2-40B4-BE49-F238E27FC236}">
                <a16:creationId xmlns:a16="http://schemas.microsoft.com/office/drawing/2014/main" id="{FB0C7C34-FD4E-45FD-9CAB-A53F0A5BCE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384" y="0"/>
            <a:ext cx="976923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80258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8" descr="Crosses and Crucifixes in Christian Art: Historical Study">
            <a:extLst>
              <a:ext uri="{FF2B5EF4-FFF2-40B4-BE49-F238E27FC236}">
                <a16:creationId xmlns:a16="http://schemas.microsoft.com/office/drawing/2014/main" id="{FEAEEA44-90AF-44F1-8465-942C17B663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52272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in on ALEXLITTLETHINGS">
            <a:extLst>
              <a:ext uri="{FF2B5EF4-FFF2-40B4-BE49-F238E27FC236}">
                <a16:creationId xmlns:a16="http://schemas.microsoft.com/office/drawing/2014/main" id="{6A767816-1407-46CC-B262-5C24064D6E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1353" y="79899"/>
            <a:ext cx="5422480" cy="6778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The history of the cross and its many meanings over the centuries">
            <a:extLst>
              <a:ext uri="{FF2B5EF4-FFF2-40B4-BE49-F238E27FC236}">
                <a16:creationId xmlns:a16="http://schemas.microsoft.com/office/drawing/2014/main" id="{FAA88BD2-539A-43D1-B266-4A9C590E84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272" y="0"/>
            <a:ext cx="457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90928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AC0AF0C6-0240-48CA-9F18-6655DEE813AE}"/>
              </a:ext>
            </a:extLst>
          </p:cNvPr>
          <p:cNvSpPr txBox="1"/>
          <p:nvPr/>
        </p:nvSpPr>
        <p:spPr>
          <a:xfrm>
            <a:off x="596284" y="438686"/>
            <a:ext cx="10999432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b="1" dirty="0">
                <a:solidFill>
                  <a:srgbClr val="000000"/>
                </a:solidFill>
                <a:latin typeface="Brioni"/>
              </a:rPr>
              <a:t>Het kruis en het lijden van Jezus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nl-NL" sz="4000" dirty="0">
              <a:solidFill>
                <a:srgbClr val="000000"/>
              </a:solidFill>
              <a:effectLst/>
              <a:latin typeface="Brioni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effectLst/>
                <a:latin typeface="Brioni"/>
              </a:rPr>
              <a:t>Belichaming van God die liefheeft en lijdt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effectLst/>
                <a:latin typeface="Brioni"/>
              </a:rPr>
              <a:t>Die niet eroverheen gaat maar eronderdoor gaat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nl-NL" sz="4000" dirty="0">
              <a:solidFill>
                <a:srgbClr val="000000"/>
              </a:solidFill>
              <a:latin typeface="Brioni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effectLst/>
                <a:latin typeface="Brioni"/>
              </a:rPr>
              <a:t>De kruishouding en het kruisbeeld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latin typeface="Brioni"/>
              </a:rPr>
              <a:t>Zich openen, welkom heten, zegenen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i="1" dirty="0">
                <a:solidFill>
                  <a:srgbClr val="000000"/>
                </a:solidFill>
                <a:latin typeface="Brioni"/>
              </a:rPr>
              <a:t>Zie de oudste verbeeldingen van de Gekruisigde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nl-NL" sz="4000" i="1" dirty="0">
              <a:solidFill>
                <a:srgbClr val="000000"/>
              </a:solidFill>
              <a:effectLst/>
              <a:latin typeface="Brioni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latin typeface="Brioni"/>
              </a:rPr>
              <a:t>Dus: voor ons gestorven.. ‘Gods diepste woord’</a:t>
            </a:r>
            <a:endParaRPr lang="nl-NL" sz="4000" dirty="0">
              <a:solidFill>
                <a:srgbClr val="000000"/>
              </a:solidFill>
              <a:effectLst/>
              <a:latin typeface="Brioni"/>
            </a:endParaRPr>
          </a:p>
        </p:txBody>
      </p:sp>
    </p:spTree>
    <p:extLst>
      <p:ext uri="{BB962C8B-B14F-4D97-AF65-F5344CB8AC3E}">
        <p14:creationId xmlns:p14="http://schemas.microsoft.com/office/powerpoint/2010/main" val="3638017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3256</TotalTime>
  <Words>481</Words>
  <Application>Microsoft Office PowerPoint</Application>
  <PresentationFormat>Breedbeeld</PresentationFormat>
  <Paragraphs>73</Paragraphs>
  <Slides>13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13</vt:i4>
      </vt:variant>
    </vt:vector>
  </HeadingPairs>
  <TitlesOfParts>
    <vt:vector size="18" baseType="lpstr">
      <vt:lpstr>Arial</vt:lpstr>
      <vt:lpstr>Brioni</vt:lpstr>
      <vt:lpstr>Calibri</vt:lpstr>
      <vt:lpstr>Calibri Light</vt:lpstr>
      <vt:lpstr>Kantoorthema</vt:lpstr>
      <vt:lpstr>Over Jezus die ‘voor ons stierf’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 God</dc:title>
  <dc:creator>Piet van Veldhuizen</dc:creator>
  <cp:lastModifiedBy>Piet van Veldhuizen</cp:lastModifiedBy>
  <cp:revision>8</cp:revision>
  <cp:lastPrinted>2021-02-17T18:23:34Z</cp:lastPrinted>
  <dcterms:created xsi:type="dcterms:W3CDTF">2021-01-25T20:56:36Z</dcterms:created>
  <dcterms:modified xsi:type="dcterms:W3CDTF">2021-03-24T17:47:53Z</dcterms:modified>
</cp:coreProperties>
</file>